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0" r:id="rId4"/>
    <p:sldId id="258" r:id="rId5"/>
    <p:sldId id="271" r:id="rId6"/>
    <p:sldId id="259" r:id="rId7"/>
    <p:sldId id="290" r:id="rId8"/>
    <p:sldId id="272" r:id="rId9"/>
    <p:sldId id="260" r:id="rId10"/>
    <p:sldId id="283" r:id="rId11"/>
    <p:sldId id="274" r:id="rId12"/>
    <p:sldId id="281" r:id="rId13"/>
    <p:sldId id="261" r:id="rId14"/>
    <p:sldId id="275" r:id="rId15"/>
    <p:sldId id="286" r:id="rId16"/>
    <p:sldId id="262" r:id="rId17"/>
    <p:sldId id="276" r:id="rId18"/>
    <p:sldId id="263" r:id="rId19"/>
    <p:sldId id="273" r:id="rId20"/>
    <p:sldId id="277" r:id="rId21"/>
    <p:sldId id="265" r:id="rId22"/>
    <p:sldId id="278" r:id="rId23"/>
    <p:sldId id="266" r:id="rId24"/>
    <p:sldId id="279" r:id="rId25"/>
    <p:sldId id="267" r:id="rId26"/>
    <p:sldId id="289" r:id="rId27"/>
    <p:sldId id="280" r:id="rId28"/>
    <p:sldId id="284" r:id="rId29"/>
    <p:sldId id="268" r:id="rId30"/>
    <p:sldId id="287" r:id="rId31"/>
    <p:sldId id="288" r:id="rId32"/>
    <p:sldId id="285" r:id="rId33"/>
    <p:sldId id="269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714" autoAdjust="0"/>
  </p:normalViewPr>
  <p:slideViewPr>
    <p:cSldViewPr>
      <p:cViewPr varScale="1">
        <p:scale>
          <a:sx n="71" d="100"/>
          <a:sy n="71" d="100"/>
        </p:scale>
        <p:origin x="1356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17.10.2017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17.10.2017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17.10.2017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E%D1%80%D0%B3%D0%B0%D0%BD%D0%BE%D0%B8%D0%B4" TargetMode="External"/><Relationship Id="rId2" Type="http://schemas.openxmlformats.org/officeDocument/2006/relationships/hyperlink" Target="https://ru.wikipedia.org/wiki/%D0%94%D1%80%D0%B5%D0%B2%D0%BD%D0%B5%D0%B3%D1%80%D0%B5%D1%87%D0%B5%D1%81%D0%BA%D0%B8%D0%B9_%D1%8F%D0%B7%D1%8B%D0%BA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ru.wikipedia.org/wiki/%D0%9F%D0%BB%D0%B0%D1%81%D1%82%D0%B8%D0%B4%D1%8B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C%D0%B8%D1%82%D0%BE%D1%85%D0%BE%D0%BD%D0%B4%D1%80%D0%B8%D1%8F" TargetMode="External"/><Relationship Id="rId2" Type="http://schemas.openxmlformats.org/officeDocument/2006/relationships/hyperlink" Target="https://ru.wikipedia.org/wiki/%D0%A1%D0%B8%D0%BC%D0%B1%D0%B8%D0%BE%D0%B3%D0%B5%D0%BD%D0%B5%D0%B7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ru.wikipedia.org/wiki/%D0%A6%D0%B8%D0%B0%D0%BD%D0%BE%D0%B1%D0%B0%D0%BA%D1%82%D0%B5%D1%80%D0%B8%D0%B8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/index.php?title=%D0%93%D0%B0%D0%BB%D0%B0%D0%BA%D1%82%D0%BE%D0%BB%D0%B8%D0%BF%D0%B8%D0%B4%D1%8B&amp;action=edit&amp;redlink=1" TargetMode="External"/><Relationship Id="rId2" Type="http://schemas.openxmlformats.org/officeDocument/2006/relationships/hyperlink" Target="https://ru.wikipedia.org/wiki/%D0%A4%D0%BE%D1%81%D1%84%D0%BE%D0%BB%D0%B8%D0%BF%D0%B8%D0%B4%D1%8B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A0%D0%B8%D0%B1%D0%BE%D1%81%D0%BE%D0%BC%D0%B0" TargetMode="External"/><Relationship Id="rId2" Type="http://schemas.openxmlformats.org/officeDocument/2006/relationships/hyperlink" Target="https://ru.wikipedia.org/wiki/%D0%A1%D1%82%D1%80%D0%BE%D0%BC%D0%B0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A4%D0%BE%D1%82%D0%BE%D1%81%D0%B8%D0%BD%D1%82%D0%B5%D0%B7" TargetMode="External"/><Relationship Id="rId2" Type="http://schemas.openxmlformats.org/officeDocument/2006/relationships/hyperlink" Target="https://ru.wikipedia.org/wiki/%D0%A2%D0%B8%D0%BB%D0%B0%D0%BA%D0%BE%D0%B8%D0%B4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ru.wikipedia.org/wiki/%D0%93%D1%80%D0%B0%D0%BD%D1%8B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F%D0%BB%D0%B0%D1%81%D1%82%D0%B8%D0%B4%D1%8B" TargetMode="External"/><Relationship Id="rId2" Type="http://schemas.openxmlformats.org/officeDocument/2006/relationships/hyperlink" Target="https://ru.wikipedia.org/wiki/%D0%94%D0%B5%D0%B7%D0%BE%D0%BA%D1%81%D0%B8%D1%80%D0%B8%D0%B1%D0%BE%D0%BD%D1%83%D0%BA%D0%BB%D0%B5%D0%B8%D0%BD%D0%BE%D0%B2%D0%B0%D1%8F_%D0%BA%D0%B8%D1%81%D0%BB%D0%BE%D1%82%D0%B0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1%D0%B0%D0%BA%D1%82%D0%B5%D1%80%D0%B8%D0%BE%D1%84%D0%B0%D0%B3" TargetMode="External"/><Relationship Id="rId2" Type="http://schemas.openxmlformats.org/officeDocument/2006/relationships/hyperlink" Target="https://ru.wikipedia.org/wiki/%D0%A0%D0%9D%D0%9A-%D0%BF%D0%BE%D0%BB%D0%B8%D0%BC%D0%B5%D1%80%D0%B0%D0%B7%D0%B0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4%D0%B5%D0%BB%D0%B5%D0%BD%D0%B8%D0%B5_%D0%BF%D1%80%D0%BE%D0%BA%D0%B0%D1%80%D0%B8%D0%BE%D1%82%D0%B8%D1%87%D0%B5%D1%81%D0%BA%D0%B8%D1%85_%D0%BA%D0%BB%D0%B5%D1%82%D0%BE%D0%BA" TargetMode="External"/><Relationship Id="rId2" Type="http://schemas.openxmlformats.org/officeDocument/2006/relationships/hyperlink" Target="https://ru.wikipedia.org/wiki/%D0%9C%D0%B5%D1%80%D0%B8%D1%81%D1%82%D0%B5%D0%BC%D1%8B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96%D0%B8%D1%80%D0%BD%D1%8B%D0%B5_%D0%BA%D0%B8%D1%81%D0%BB%D0%BE%D1%82%D1%8B" TargetMode="External"/><Relationship Id="rId13" Type="http://schemas.openxmlformats.org/officeDocument/2006/relationships/hyperlink" Target="https://ru.wikipedia.org/wiki/%D0%9B%D0%B8%D0%BF%D0%B8%D0%B4%D1%8B" TargetMode="External"/><Relationship Id="rId3" Type="http://schemas.openxmlformats.org/officeDocument/2006/relationships/hyperlink" Target="https://ru.wikipedia.org/wiki/%D0%A1%D1%83%D0%BB%D1%8C%D1%84%D0%B0%D1%82%D1%8B" TargetMode="External"/><Relationship Id="rId7" Type="http://schemas.openxmlformats.org/officeDocument/2006/relationships/hyperlink" Target="https://ru.wikipedia.org/wiki/%D0%90%D0%BC%D0%B8%D0%BD%D0%BE%D0%BA%D0%B8%D1%81%D0%BB%D0%BE%D1%82%D1%8B" TargetMode="External"/><Relationship Id="rId12" Type="http://schemas.openxmlformats.org/officeDocument/2006/relationships/hyperlink" Target="https://ru.wikipedia.org/wiki/%D0%90%D0%B1%D1%81%D1%86%D0%B8%D0%B7%D0%BE%D0%B2%D0%B0%D1%8F_%D0%BA%D0%B8%D1%81%D0%BB%D0%BE%D1%82%D0%B0" TargetMode="External"/><Relationship Id="rId2" Type="http://schemas.openxmlformats.org/officeDocument/2006/relationships/hyperlink" Target="https://ru.wikipedia.org/wiki/%D0%A4%D0%BE%D1%82%D0%BE%D1%81%D0%B8%D0%BD%D1%82%D0%B5%D0%B7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9F%D0%B8%D1%80%D0%B8%D0%BC%D0%B8%D0%B4%D0%B8%D0%BD" TargetMode="External"/><Relationship Id="rId11" Type="http://schemas.openxmlformats.org/officeDocument/2006/relationships/hyperlink" Target="https://ru.wikipedia.org/wiki/%D0%A6%D0%B8%D1%82%D0%BE%D0%BA%D0%B8%D0%BD%D0%B8%D0%BD" TargetMode="External"/><Relationship Id="rId5" Type="http://schemas.openxmlformats.org/officeDocument/2006/relationships/hyperlink" Target="https://ru.wikipedia.org/wiki/%D0%9F%D1%83%D1%80%D0%B8%D0%BD" TargetMode="External"/><Relationship Id="rId10" Type="http://schemas.openxmlformats.org/officeDocument/2006/relationships/hyperlink" Target="https://ru.wikipedia.org/wiki/%D0%93%D0%B8%D0%B1%D0%B1%D0%B5%D1%80%D0%B5%D0%BB%D0%BB%D0%B8%D0%BD" TargetMode="External"/><Relationship Id="rId4" Type="http://schemas.openxmlformats.org/officeDocument/2006/relationships/hyperlink" Target="https://ru.wikipedia.org/wiki/%D0%9F%D0%BE%D1%80%D1%84%D0%B8%D1%80%D0%B8%D0%BD" TargetMode="External"/><Relationship Id="rId9" Type="http://schemas.openxmlformats.org/officeDocument/2006/relationships/hyperlink" Target="https://ru.wikipedia.org/wiki/%D0%A4%D0%B5%D0%BD%D0%BE%D0%BB%D1%8B" TargetMode="External"/><Relationship Id="rId14" Type="http://schemas.openxmlformats.org/officeDocument/2006/relationships/hyperlink" Target="https://ru.wikipedia.org/wiki/%D0%9A%D1%80%D0%B0%D1%85%D0%BC%D0%B0%D0%BB" TargetMode="Externa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F%D0%BB%D0%B0%D1%81%D1%82%D0%B8%D0%B4%D1%8B" TargetMode="External"/><Relationship Id="rId2" Type="http://schemas.openxmlformats.org/officeDocument/2006/relationships/hyperlink" Target="https://ru.wikipedia.org/w/index.php?title=%D0%9F%D1%80%D0%BE%D0%BF%D0%BB%D0%B0%D1%81%D1%82%D0%B8%D0%B4%D1%8B&amp;action=edit&amp;redlink=1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ru.wikipedia.org/wiki/%D0%9B%D0%B5%D0%B9%D0%BA%D0%BE%D0%BF%D0%BB%D0%B0%D1%81%D1%82" TargetMode="Externa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https://ru.wikipedia.org/wiki/%D0%90%D0%BC%D0%B8%D0%BB%D0%BE%D0%BF%D0%BB%D0%B0%D1%81%D1%82%D1%8B" TargetMode="Externa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F%D1%80%D0%BE%D1%82%D0%B5%D0%B8%D0%BD%D0%BE%D0%BF%D0%BB%D0%B0%D1%81%D1%82%D1%8B" TargetMode="External"/><Relationship Id="rId2" Type="http://schemas.openxmlformats.org/officeDocument/2006/relationships/hyperlink" Target="https://ru.wikipedia.org/wiki/%D0%AD%D0%BB%D0%B0%D0%B9%D0%BE%D0%BF%D0%BB%D0%B0%D1%81%D1%82%D1%8B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A5%D0%BB%D0%BE%D1%80%D0%BE%D1%84%D0%B8%D0%BB%D0%BB" TargetMode="External"/><Relationship Id="rId5" Type="http://schemas.openxmlformats.org/officeDocument/2006/relationships/hyperlink" Target="https://ru.wikipedia.org/wiki/%D0%A5%D0%BB%D0%BE%D1%80%D0%BE%D0%BF%D0%BB%D0%B0%D1%81%D1%82" TargetMode="External"/><Relationship Id="rId4" Type="http://schemas.openxmlformats.org/officeDocument/2006/relationships/hyperlink" Target="https://ru.wikipedia.org/wiki/%D0%AD%D1%82%D0%B8%D0%BE%D0%BF%D0%BB%D0%B0%D1%81%D1%82" TargetMode="Externa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A%D0%B0%D1%80%D0%BE%D1%82%D0%B8%D0%BD%D0%BE%D0%B8%D0%B4%D1%8B" TargetMode="External"/><Relationship Id="rId2" Type="http://schemas.openxmlformats.org/officeDocument/2006/relationships/hyperlink" Target="https://ru.wikipedia.org/wiki/%D0%A5%D1%80%D0%BE%D0%BC%D0%BE%D0%BF%D0%BB%D0%B0%D1%81%D1%82" TargetMode="Externa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E:\ \цитология презентация\пластиды\ПЛАСТИДЫ-модель-хлоропласта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8000" y="495300"/>
            <a:ext cx="8128000" cy="5867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/>
          </a:bodyPr>
          <a:lstStyle/>
          <a:p>
            <a:r>
              <a:rPr lang="ru-RU" b="1" dirty="0" err="1" smtClean="0"/>
              <a:t>Пласти́ды</a:t>
            </a:r>
            <a:r>
              <a:rPr lang="ru-RU" dirty="0" smtClean="0"/>
              <a:t> (от </a:t>
            </a:r>
            <a:r>
              <a:rPr lang="ru-RU" dirty="0" err="1" smtClean="0">
                <a:hlinkClick r:id="rId2" tooltip="Древнегреческий язык"/>
              </a:rPr>
              <a:t>др.-греч</a:t>
            </a:r>
            <a:r>
              <a:rPr lang="ru-RU" dirty="0" smtClean="0">
                <a:hlinkClick r:id="rId2" tooltip="Древнегреческий язык"/>
              </a:rPr>
              <a:t>.</a:t>
            </a:r>
            <a:r>
              <a:rPr lang="ru-RU" dirty="0" smtClean="0"/>
              <a:t> πλα</a:t>
            </a:r>
            <a:r>
              <a:rPr lang="ru-RU" dirty="0" err="1" smtClean="0"/>
              <a:t>στός</a:t>
            </a:r>
            <a:r>
              <a:rPr lang="ru-RU" dirty="0" smtClean="0"/>
              <a:t> «вылепленный») — полуавтономные </a:t>
            </a:r>
            <a:r>
              <a:rPr lang="ru-RU" dirty="0" smtClean="0">
                <a:hlinkClick r:id="rId3" tooltip="Органоид"/>
              </a:rPr>
              <a:t>органеллы</a:t>
            </a:r>
            <a:r>
              <a:rPr lang="ru-RU" dirty="0" smtClean="0"/>
              <a:t> высших растений, водорослей и некоторых фотосинтезирующих простейших. </a:t>
            </a:r>
            <a:endParaRPr lang="en-US" dirty="0" smtClean="0"/>
          </a:p>
          <a:p>
            <a:r>
              <a:rPr lang="ru-RU" dirty="0" smtClean="0"/>
              <a:t>Пластиды имеют </a:t>
            </a:r>
            <a:endParaRPr lang="en-US" dirty="0" smtClean="0"/>
          </a:p>
          <a:p>
            <a:r>
              <a:rPr lang="ru-RU" dirty="0" smtClean="0"/>
              <a:t>от двух до четырёх мембран, </a:t>
            </a:r>
            <a:endParaRPr lang="en-US" dirty="0" smtClean="0"/>
          </a:p>
          <a:p>
            <a:r>
              <a:rPr lang="ru-RU" dirty="0" smtClean="0"/>
              <a:t>собственный геном </a:t>
            </a:r>
            <a:endParaRPr lang="en-US" dirty="0" smtClean="0"/>
          </a:p>
          <a:p>
            <a:r>
              <a:rPr lang="ru-RU" dirty="0" smtClean="0"/>
              <a:t>и белоксинтезирующий аппарат.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E:\ \цитология презентация\пластиды\img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0971" y="285728"/>
            <a:ext cx="8255029" cy="61912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Содержание</a:t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3568" y="1124744"/>
            <a:ext cx="8229600" cy="4525963"/>
          </a:xfrm>
        </p:spPr>
        <p:txBody>
          <a:bodyPr>
            <a:normAutofit fontScale="92500" lnSpcReduction="20000"/>
          </a:bodyPr>
          <a:lstStyle/>
          <a:p>
            <a:endParaRPr lang="ru-RU" dirty="0" smtClean="0"/>
          </a:p>
          <a:p>
            <a:r>
              <a:rPr lang="ru-RU" dirty="0" smtClean="0">
                <a:hlinkClick r:id="rId2"/>
              </a:rPr>
              <a:t>1Происхождение пластид</a:t>
            </a:r>
            <a:endParaRPr lang="ru-RU" dirty="0" smtClean="0"/>
          </a:p>
          <a:p>
            <a:r>
              <a:rPr lang="ru-RU" dirty="0" smtClean="0">
                <a:hlinkClick r:id="rId2"/>
              </a:rPr>
              <a:t>2Общие черты строения пластид высших растений</a:t>
            </a:r>
            <a:endParaRPr lang="ru-RU" dirty="0" smtClean="0"/>
          </a:p>
          <a:p>
            <a:r>
              <a:rPr lang="ru-RU" dirty="0" smtClean="0">
                <a:hlinkClick r:id="rId2"/>
              </a:rPr>
              <a:t>3Геном и белоксинтезирующая система пластид высших растений</a:t>
            </a:r>
            <a:endParaRPr lang="ru-RU" dirty="0" smtClean="0"/>
          </a:p>
          <a:p>
            <a:r>
              <a:rPr lang="ru-RU" u="sng" dirty="0" smtClean="0">
                <a:hlinkClick r:id="rId2"/>
              </a:rPr>
              <a:t>4Размножение и наследование пластид высших растений</a:t>
            </a:r>
            <a:endParaRPr lang="ru-RU" dirty="0" smtClean="0"/>
          </a:p>
          <a:p>
            <a:r>
              <a:rPr lang="ru-RU" dirty="0" smtClean="0">
                <a:hlinkClick r:id="rId2"/>
              </a:rPr>
              <a:t>5Функции пластид высших растений и их разнообразие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E:\ \цитология презентация\пластиды\slide_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0971" y="285728"/>
            <a:ext cx="8405871" cy="60007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2704" y="1196752"/>
            <a:ext cx="8229600" cy="5184576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Согласно </a:t>
            </a:r>
            <a:r>
              <a:rPr lang="ru-RU" dirty="0" err="1" smtClean="0">
                <a:hlinkClick r:id="rId2" tooltip="Симбиогенез"/>
              </a:rPr>
              <a:t>симбиогенетической</a:t>
            </a:r>
            <a:r>
              <a:rPr lang="ru-RU" dirty="0" smtClean="0">
                <a:hlinkClick r:id="rId2" tooltip="Симбиогенез"/>
              </a:rPr>
              <a:t> теории</a:t>
            </a:r>
            <a:r>
              <a:rPr lang="ru-RU" dirty="0" smtClean="0"/>
              <a:t> пластиды, как и </a:t>
            </a:r>
            <a:r>
              <a:rPr lang="ru-RU" dirty="0" smtClean="0">
                <a:hlinkClick r:id="rId3" tooltip="Митохондрия"/>
              </a:rPr>
              <a:t>митохондрии</a:t>
            </a:r>
            <a:r>
              <a:rPr lang="ru-RU" dirty="0" smtClean="0"/>
              <a:t>, произошли в результате «захвата» древней </a:t>
            </a:r>
            <a:r>
              <a:rPr lang="ru-RU" dirty="0" err="1" smtClean="0">
                <a:hlinkClick r:id="rId4" tooltip="Цианобактерии"/>
              </a:rPr>
              <a:t>цианобактерии</a:t>
            </a:r>
            <a:r>
              <a:rPr lang="ru-RU" dirty="0" smtClean="0"/>
              <a:t> предшественником </a:t>
            </a:r>
            <a:r>
              <a:rPr lang="ru-RU" dirty="0" err="1" smtClean="0"/>
              <a:t>эукариотической</a:t>
            </a:r>
            <a:r>
              <a:rPr lang="ru-RU" dirty="0" smtClean="0"/>
              <a:t> «хозяйской» клетки.</a:t>
            </a:r>
            <a:endParaRPr lang="en-US" dirty="0" smtClean="0"/>
          </a:p>
          <a:p>
            <a:r>
              <a:rPr lang="ru-RU" dirty="0" smtClean="0"/>
              <a:t> При этом внешняя мембрана пластид соответствует плазматической мембране хозяйской клетки, внутренняя мембрана пластид — мембране </a:t>
            </a:r>
            <a:r>
              <a:rPr lang="ru-RU" dirty="0" err="1" smtClean="0"/>
              <a:t>цианобактерии</a:t>
            </a:r>
            <a:r>
              <a:rPr lang="ru-RU" dirty="0" smtClean="0"/>
              <a:t>, а строма пластид — цитоплазме </a:t>
            </a:r>
            <a:r>
              <a:rPr lang="ru-RU" dirty="0" err="1" smtClean="0">
                <a:hlinkClick r:id="rId4" tooltip="Цианобактерии"/>
              </a:rPr>
              <a:t>цианобактерии</a:t>
            </a:r>
            <a:r>
              <a:rPr lang="ru-RU" dirty="0" smtClean="0"/>
              <a:t>. </a:t>
            </a: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555776" y="620688"/>
            <a:ext cx="39634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/>
              <a:t>Происхождение пластид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1" y="274638"/>
            <a:ext cx="8229600" cy="6178698"/>
          </a:xfrm>
        </p:spPr>
      </p:pic>
    </p:spTree>
    <p:extLst>
      <p:ext uri="{BB962C8B-B14F-4D97-AF65-F5344CB8AC3E}">
        <p14:creationId xmlns:p14="http://schemas.microsoft.com/office/powerpoint/2010/main" val="30988971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E:\ \цитология презентация\пластиды\pl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0642" y="357166"/>
            <a:ext cx="8629076" cy="60722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5486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/>
              <a:t>Общие черты строения пластид высших растений</a:t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Типичные пластиды высших растений окружены оболочкой из двух мембран — внешней и внутренней. </a:t>
            </a:r>
            <a:endParaRPr lang="en-US" dirty="0" smtClean="0"/>
          </a:p>
          <a:p>
            <a:r>
              <a:rPr lang="ru-RU" dirty="0" smtClean="0"/>
              <a:t>Внутренняя и внешняя мембраны пластид бедны </a:t>
            </a:r>
            <a:r>
              <a:rPr lang="ru-RU" dirty="0" smtClean="0">
                <a:hlinkClick r:id="rId2" tooltip="Фосфолипиды"/>
              </a:rPr>
              <a:t>фосфолипидами</a:t>
            </a:r>
            <a:r>
              <a:rPr lang="ru-RU" dirty="0" smtClean="0"/>
              <a:t> и обогащены </a:t>
            </a:r>
            <a:r>
              <a:rPr lang="ru-RU" dirty="0" err="1" smtClean="0">
                <a:hlinkClick r:id="rId3" tooltip="Галактолипиды (страница отсутствует)"/>
              </a:rPr>
              <a:t>галактолипидами</a:t>
            </a:r>
            <a:r>
              <a:rPr lang="ru-RU" dirty="0" smtClean="0"/>
              <a:t>. </a:t>
            </a:r>
            <a:endParaRPr lang="en-US" dirty="0" smtClean="0"/>
          </a:p>
          <a:p>
            <a:r>
              <a:rPr lang="ru-RU" dirty="0" smtClean="0"/>
              <a:t>Внешняя мембрана не имеет складок, никогда не сливается с внутренней мембраной</a:t>
            </a:r>
            <a:r>
              <a:rPr lang="en-US" dirty="0" smtClean="0"/>
              <a:t>.</a:t>
            </a:r>
          </a:p>
          <a:p>
            <a:r>
              <a:rPr lang="ru-RU" dirty="0" smtClean="0"/>
              <a:t> Внешняя мембрана имеет зоны тесного контакта с внутренней мембраной; </a:t>
            </a:r>
            <a:endParaRPr lang="en-US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>
                <a:hlinkClick r:id="rId2" tooltip="Строма"/>
              </a:rPr>
              <a:t>Строма</a:t>
            </a:r>
            <a:r>
              <a:rPr lang="ru-RU" dirty="0"/>
              <a:t> — внутреннее содержимое пластид </a:t>
            </a:r>
            <a:r>
              <a:rPr lang="ru-RU" dirty="0" smtClean="0"/>
              <a:t>—содержащий </a:t>
            </a:r>
            <a:r>
              <a:rPr lang="ru-RU" dirty="0"/>
              <a:t>неорганические ионы, водорастворимые органические метаболиты, геном пластид (несколько копий кольцевой ДНК), </a:t>
            </a:r>
            <a:r>
              <a:rPr lang="ru-RU" dirty="0" err="1">
                <a:hlinkClick r:id="rId3" tooltip="Рибосома"/>
              </a:rPr>
              <a:t>рибосомы</a:t>
            </a:r>
            <a:r>
              <a:rPr lang="ru-RU" dirty="0" err="1"/>
              <a:t>прокариотического</a:t>
            </a:r>
            <a:r>
              <a:rPr lang="ru-RU" dirty="0"/>
              <a:t> типа, ферменты матричного синтеза и другие ферментативные системы.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05121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E:\ \цитология презентация\пластиды\img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14290"/>
            <a:ext cx="8643998" cy="64294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 descr="E:\ \цитология презентация\пластиды\3_stroen.khloroplast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42852"/>
            <a:ext cx="8643998" cy="63579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>
                <a:hlinkClick r:id="rId2" tooltip="Тилакоид"/>
              </a:rPr>
              <a:t>Эндомембранная</a:t>
            </a:r>
            <a:r>
              <a:rPr lang="ru-RU" dirty="0">
                <a:hlinkClick r:id="rId2" tooltip="Тилакоид"/>
              </a:rPr>
              <a:t> система пластид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 развивается в результате </a:t>
            </a:r>
            <a:r>
              <a:rPr lang="ru-RU" dirty="0" err="1" smtClean="0"/>
              <a:t>отшнуровки</a:t>
            </a:r>
            <a:r>
              <a:rPr lang="ru-RU" dirty="0" smtClean="0"/>
              <a:t> везикул от внутренней мембраны и их упорядочивания. Степень развития </a:t>
            </a:r>
            <a:r>
              <a:rPr lang="ru-RU" dirty="0" err="1" smtClean="0"/>
              <a:t>эндомембранной</a:t>
            </a:r>
            <a:r>
              <a:rPr lang="ru-RU" dirty="0" smtClean="0"/>
              <a:t> системы зависит от типа пластид. </a:t>
            </a:r>
            <a:endParaRPr lang="en-US" dirty="0" smtClean="0"/>
          </a:p>
          <a:p>
            <a:r>
              <a:rPr lang="ru-RU" dirty="0" smtClean="0"/>
              <a:t>Наибольшего развития </a:t>
            </a:r>
            <a:r>
              <a:rPr lang="ru-RU" dirty="0" err="1" smtClean="0"/>
              <a:t>эндомембранная</a:t>
            </a:r>
            <a:r>
              <a:rPr lang="ru-RU" dirty="0" smtClean="0"/>
              <a:t> система достигает в хлоропластах, где она является местом протекания световых реакций </a:t>
            </a:r>
            <a:r>
              <a:rPr lang="ru-RU" dirty="0" smtClean="0">
                <a:hlinkClick r:id="rId3" tooltip="Фотосинтез"/>
              </a:rPr>
              <a:t>фотосинтеза</a:t>
            </a:r>
            <a:r>
              <a:rPr lang="ru-RU" dirty="0" smtClean="0"/>
              <a:t> и представлена свободными</a:t>
            </a:r>
            <a:r>
              <a:rPr lang="en-US" dirty="0" smtClean="0"/>
              <a:t> </a:t>
            </a:r>
            <a:r>
              <a:rPr lang="ru-RU" dirty="0" err="1" smtClean="0">
                <a:hlinkClick r:id="rId2" tooltip="Тилакоид"/>
              </a:rPr>
              <a:t>тилакоидами</a:t>
            </a:r>
            <a:r>
              <a:rPr lang="ru-RU" dirty="0" smtClean="0">
                <a:hlinkClick r:id="rId2" tooltip="Тилакоид"/>
              </a:rPr>
              <a:t> стромы</a:t>
            </a:r>
            <a:r>
              <a:rPr lang="ru-RU" dirty="0" smtClean="0"/>
              <a:t> и </a:t>
            </a:r>
            <a:r>
              <a:rPr lang="ru-RU" dirty="0" err="1" smtClean="0"/>
              <a:t>тилакоидами</a:t>
            </a:r>
            <a:r>
              <a:rPr lang="ru-RU" dirty="0" smtClean="0"/>
              <a:t>, собранными в стопки — </a:t>
            </a:r>
            <a:r>
              <a:rPr lang="ru-RU" dirty="0" smtClean="0">
                <a:hlinkClick r:id="rId4" tooltip="Граны"/>
              </a:rPr>
              <a:t>граны</a:t>
            </a:r>
            <a:r>
              <a:rPr lang="ru-RU" dirty="0" smtClean="0"/>
              <a:t>.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E:\ \цитология презентация\пластиды\image04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428604"/>
            <a:ext cx="8358246" cy="60722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74639"/>
            <a:ext cx="8229600" cy="6178698"/>
          </a:xfrm>
        </p:spPr>
      </p:pic>
    </p:spTree>
    <p:extLst>
      <p:ext uri="{BB962C8B-B14F-4D97-AF65-F5344CB8AC3E}">
        <p14:creationId xmlns:p14="http://schemas.microsoft.com/office/powerpoint/2010/main" val="42443737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Геном и белоксинтезирующая система пластид высших растений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r>
              <a:rPr lang="ru-RU" dirty="0" smtClean="0"/>
              <a:t>Одним из доказательств происхождения пластид от древних </a:t>
            </a:r>
            <a:r>
              <a:rPr lang="ru-RU" dirty="0" err="1" smtClean="0">
                <a:solidFill>
                  <a:srgbClr val="FF0000"/>
                </a:solidFill>
              </a:rPr>
              <a:t>цианобактерий</a:t>
            </a:r>
            <a:r>
              <a:rPr lang="ru-RU" dirty="0" smtClean="0"/>
              <a:t> служит схожесть их геномов, хотя </a:t>
            </a:r>
            <a:r>
              <a:rPr lang="ru-RU" dirty="0" err="1" smtClean="0"/>
              <a:t>пластидный</a:t>
            </a:r>
            <a:r>
              <a:rPr lang="ru-RU" dirty="0" smtClean="0"/>
              <a:t> геном (пластом) значительно меньше.</a:t>
            </a:r>
            <a:endParaRPr lang="en-US" dirty="0" smtClean="0"/>
          </a:p>
          <a:p>
            <a:r>
              <a:rPr lang="ru-RU" dirty="0" smtClean="0"/>
              <a:t> Пластом высших растений представлен </a:t>
            </a:r>
            <a:r>
              <a:rPr lang="ru-RU" dirty="0" err="1" smtClean="0"/>
              <a:t>многокопийной</a:t>
            </a:r>
            <a:r>
              <a:rPr lang="ru-RU" dirty="0" smtClean="0"/>
              <a:t> кольцевой </a:t>
            </a:r>
            <a:r>
              <a:rPr lang="ru-RU" dirty="0" err="1" smtClean="0"/>
              <a:t>двуцепочечной</a:t>
            </a:r>
            <a:r>
              <a:rPr lang="ru-RU" dirty="0" smtClean="0"/>
              <a:t> </a:t>
            </a:r>
            <a:r>
              <a:rPr lang="ru-RU" dirty="0" smtClean="0">
                <a:hlinkClick r:id="rId2" tooltip="Дезоксирибонуклеиновая кислота"/>
              </a:rPr>
              <a:t>ДНК</a:t>
            </a:r>
            <a:r>
              <a:rPr lang="ru-RU" dirty="0" smtClean="0"/>
              <a:t> размером от 75 до </a:t>
            </a:r>
            <a:r>
              <a:rPr lang="en-US" dirty="0" smtClean="0"/>
              <a:t>300</a:t>
            </a:r>
            <a:r>
              <a:rPr lang="ru-RU" dirty="0" smtClean="0"/>
              <a:t> тыс. п. н.</a:t>
            </a:r>
            <a:r>
              <a:rPr lang="ru-RU" baseline="30000" dirty="0" smtClean="0">
                <a:hlinkClick r:id="rId3"/>
              </a:rPr>
              <a:t>[1]</a:t>
            </a:r>
            <a:r>
              <a:rPr lang="ru-RU" dirty="0" smtClean="0"/>
              <a:t> 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E:\ \цитология презентация\пластиды\image00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285728"/>
            <a:ext cx="8715436" cy="62945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340369"/>
          </a:xfrm>
        </p:spPr>
        <p:txBody>
          <a:bodyPr>
            <a:normAutofit/>
          </a:bodyPr>
          <a:lstStyle/>
          <a:p>
            <a:r>
              <a:rPr lang="ru-RU" dirty="0" smtClean="0"/>
              <a:t>Транскрипцию в пластидах обеспечивают </a:t>
            </a:r>
            <a:r>
              <a:rPr lang="ru-RU" dirty="0" smtClean="0">
                <a:hlinkClick r:id="rId2" tooltip="РНК-полимераза"/>
              </a:rPr>
              <a:t>РНК-полимеразы</a:t>
            </a:r>
            <a:r>
              <a:rPr lang="ru-RU" dirty="0" smtClean="0"/>
              <a:t> двух типов:</a:t>
            </a:r>
            <a:endParaRPr lang="en-US" dirty="0" smtClean="0"/>
          </a:p>
          <a:p>
            <a:r>
              <a:rPr lang="ru-RU" dirty="0" err="1" smtClean="0"/>
              <a:t>Мультисубъединичная</a:t>
            </a:r>
            <a:r>
              <a:rPr lang="ru-RU" dirty="0" smtClean="0"/>
              <a:t> </a:t>
            </a:r>
            <a:r>
              <a:rPr lang="ru-RU" dirty="0" err="1" smtClean="0"/>
              <a:t>пластидная</a:t>
            </a:r>
            <a:r>
              <a:rPr lang="ru-RU" dirty="0" smtClean="0"/>
              <a:t> РНК-полимераза бактериального типа. </a:t>
            </a:r>
            <a:r>
              <a:rPr lang="en-US" dirty="0" smtClean="0"/>
              <a:t> </a:t>
            </a:r>
            <a:r>
              <a:rPr lang="ru-RU" dirty="0" err="1" smtClean="0"/>
              <a:t>Пластидная</a:t>
            </a:r>
            <a:r>
              <a:rPr lang="ru-RU" dirty="0" smtClean="0"/>
              <a:t> РНК-полимераза активна только на свету. </a:t>
            </a:r>
            <a:endParaRPr lang="en-US" dirty="0" smtClean="0"/>
          </a:p>
          <a:p>
            <a:r>
              <a:rPr lang="ru-RU" dirty="0" err="1" smtClean="0"/>
              <a:t>Мономерная</a:t>
            </a:r>
            <a:r>
              <a:rPr lang="ru-RU" dirty="0" smtClean="0"/>
              <a:t> РНК-полимераза </a:t>
            </a:r>
            <a:r>
              <a:rPr lang="ru-RU" dirty="0" err="1" smtClean="0">
                <a:hlinkClick r:id="rId3" tooltip="Бактериофаг"/>
              </a:rPr>
              <a:t>фагового</a:t>
            </a:r>
            <a:r>
              <a:rPr lang="ru-RU" dirty="0" smtClean="0"/>
              <a:t> типа кодируется в ядре.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E:\ \цитология презентация\пластиды\slide_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321447"/>
            <a:ext cx="8429684" cy="62508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E:\ \цитология презентация\пластиды\0002523b4a625cb494e385ce97c56aa2_i-112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42852"/>
            <a:ext cx="8715436" cy="64294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Размножение и наследование пластид высших растений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72"/>
          </a:xfrm>
        </p:spPr>
        <p:txBody>
          <a:bodyPr>
            <a:normAutofit fontScale="70000" lnSpcReduction="20000"/>
          </a:bodyPr>
          <a:lstStyle/>
          <a:p>
            <a:r>
              <a:rPr lang="ru-RU" sz="4200" dirty="0" smtClean="0">
                <a:latin typeface="Times New Roman" pitchFamily="18" charset="0"/>
                <a:cs typeface="Times New Roman" pitchFamily="18" charset="0"/>
              </a:rPr>
              <a:t>Пластиды образуются путём деления уже существующих пластид.</a:t>
            </a:r>
          </a:p>
          <a:p>
            <a:r>
              <a:rPr lang="ru-RU" sz="4200" dirty="0" smtClean="0">
                <a:latin typeface="Times New Roman" pitchFamily="18" charset="0"/>
                <a:cs typeface="Times New Roman" pitchFamily="18" charset="0"/>
              </a:rPr>
              <a:t>В </a:t>
            </a:r>
            <a:r>
              <a:rPr lang="ru-RU" sz="4200" dirty="0" err="1" smtClean="0">
                <a:latin typeface="Times New Roman" pitchFamily="18" charset="0"/>
                <a:cs typeface="Times New Roman" pitchFamily="18" charset="0"/>
                <a:hlinkClick r:id="rId2" tooltip="Меристемы"/>
              </a:rPr>
              <a:t>меристематических</a:t>
            </a:r>
            <a:r>
              <a:rPr lang="ru-RU" sz="4200" dirty="0" smtClean="0">
                <a:latin typeface="Times New Roman" pitchFamily="18" charset="0"/>
                <a:cs typeface="Times New Roman" pitchFamily="18" charset="0"/>
              </a:rPr>
              <a:t> тканях деление пластид коррелирует с делением клеток, поэтому в материнских и дочерних клетках число пластид примерно одинаковое. </a:t>
            </a:r>
          </a:p>
          <a:p>
            <a:r>
              <a:rPr lang="ru-RU" sz="4200" dirty="0" smtClean="0">
                <a:latin typeface="Times New Roman" pitchFamily="18" charset="0"/>
                <a:cs typeface="Times New Roman" pitchFamily="18" charset="0"/>
              </a:rPr>
              <a:t>Механизм деления близок к </a:t>
            </a:r>
            <a:r>
              <a:rPr lang="ru-RU" sz="4200" dirty="0" smtClean="0">
                <a:latin typeface="Times New Roman" pitchFamily="18" charset="0"/>
                <a:cs typeface="Times New Roman" pitchFamily="18" charset="0"/>
                <a:hlinkClick r:id="rId3" tooltip="Деление прокариотических клеток"/>
              </a:rPr>
              <a:t>делению </a:t>
            </a:r>
            <a:r>
              <a:rPr lang="ru-RU" sz="4200" dirty="0" err="1" smtClean="0">
                <a:latin typeface="Times New Roman" pitchFamily="18" charset="0"/>
                <a:cs typeface="Times New Roman" pitchFamily="18" charset="0"/>
                <a:hlinkClick r:id="rId3" tooltip="Деление прокариотических клеток"/>
              </a:rPr>
              <a:t>прокариотических</a:t>
            </a:r>
            <a:r>
              <a:rPr lang="ru-RU" sz="4200" dirty="0" smtClean="0">
                <a:latin typeface="Times New Roman" pitchFamily="18" charset="0"/>
                <a:cs typeface="Times New Roman" pitchFamily="18" charset="0"/>
                <a:hlinkClick r:id="rId3" tooltip="Деление прокариотических клеток"/>
              </a:rPr>
              <a:t> клеток</a:t>
            </a:r>
            <a:r>
              <a:rPr lang="ru-RU" sz="4200" dirty="0" smtClean="0">
                <a:latin typeface="Times New Roman" pitchFamily="18" charset="0"/>
                <a:cs typeface="Times New Roman" pitchFamily="18" charset="0"/>
              </a:rPr>
              <a:t>. Деление пластид начинается с сжатия в центре, которое углубляясь образует перетяжку между двумя дочерними пластидами, после чего происходит полное разделение.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E:\ \цитология презентация\пластиды\13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0"/>
            <a:ext cx="7577770" cy="3176601"/>
          </a:xfrm>
          <a:prstGeom prst="rect">
            <a:avLst/>
          </a:prstGeom>
          <a:noFill/>
        </p:spPr>
      </p:pic>
      <p:pic>
        <p:nvPicPr>
          <p:cNvPr id="10243" name="Picture 3" descr="E:\ \цитология презентация\пластиды\5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8926" y="2928934"/>
            <a:ext cx="5636653" cy="354489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Функции пластид высших растений и их разнообразие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5001419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Пластиды высших растений способны к дифференцировке, набор пластид в клетке зависит от её типа. Пластиды высших растений разнообразны по строению и выполняют широкий спектр функций:</a:t>
            </a:r>
          </a:p>
          <a:p>
            <a:r>
              <a:rPr lang="ru-RU" dirty="0" smtClean="0">
                <a:hlinkClick r:id="rId2" tooltip="Фотосинтез"/>
              </a:rPr>
              <a:t>фотосинтез</a:t>
            </a:r>
            <a:r>
              <a:rPr lang="ru-RU" dirty="0" smtClean="0"/>
              <a:t>;</a:t>
            </a:r>
          </a:p>
          <a:p>
            <a:r>
              <a:rPr lang="ru-RU" dirty="0" smtClean="0"/>
              <a:t>восстановление неорганических ионов (нитрита, </a:t>
            </a:r>
            <a:r>
              <a:rPr lang="ru-RU" dirty="0" smtClean="0">
                <a:hlinkClick r:id="rId3" tooltip="Сульфаты"/>
              </a:rPr>
              <a:t>сульфата</a:t>
            </a:r>
            <a:r>
              <a:rPr lang="ru-RU" dirty="0" smtClean="0"/>
              <a:t>);</a:t>
            </a:r>
          </a:p>
          <a:p>
            <a:r>
              <a:rPr lang="ru-RU" dirty="0" smtClean="0"/>
              <a:t>синтез многих ключевых метаболитов (</a:t>
            </a:r>
            <a:r>
              <a:rPr lang="ru-RU" dirty="0" err="1" smtClean="0">
                <a:hlinkClick r:id="rId4" tooltip="Порфирин"/>
              </a:rPr>
              <a:t>порфирины</a:t>
            </a:r>
            <a:r>
              <a:rPr lang="ru-RU" dirty="0" smtClean="0"/>
              <a:t>, </a:t>
            </a:r>
            <a:r>
              <a:rPr lang="ru-RU" dirty="0" smtClean="0">
                <a:hlinkClick r:id="rId5" tooltip="Пурин"/>
              </a:rPr>
              <a:t>пурины</a:t>
            </a:r>
            <a:r>
              <a:rPr lang="ru-RU" dirty="0" smtClean="0"/>
              <a:t>, </a:t>
            </a:r>
            <a:r>
              <a:rPr lang="ru-RU" dirty="0" smtClean="0">
                <a:hlinkClick r:id="rId6" tooltip="Пиримидин"/>
              </a:rPr>
              <a:t>пиримидины</a:t>
            </a:r>
            <a:r>
              <a:rPr lang="ru-RU" dirty="0" smtClean="0"/>
              <a:t>, многие </a:t>
            </a:r>
            <a:r>
              <a:rPr lang="ru-RU" dirty="0" smtClean="0">
                <a:hlinkClick r:id="rId7" tooltip="Аминокислоты"/>
              </a:rPr>
              <a:t>аминокислоты</a:t>
            </a:r>
            <a:r>
              <a:rPr lang="ru-RU" dirty="0" smtClean="0"/>
              <a:t>, </a:t>
            </a:r>
            <a:r>
              <a:rPr lang="ru-RU" dirty="0" smtClean="0">
                <a:hlinkClick r:id="rId8" tooltip="Жирные кислоты"/>
              </a:rPr>
              <a:t>жирные кислоты</a:t>
            </a:r>
            <a:r>
              <a:rPr lang="ru-RU" dirty="0" smtClean="0"/>
              <a:t>,  </a:t>
            </a:r>
            <a:r>
              <a:rPr lang="ru-RU" dirty="0" smtClean="0">
                <a:hlinkClick r:id="rId9" tooltip="Фенолы"/>
              </a:rPr>
              <a:t>фенольные соединения</a:t>
            </a:r>
            <a:r>
              <a:rPr lang="ru-RU" dirty="0" smtClean="0"/>
              <a:t> .), </a:t>
            </a:r>
          </a:p>
          <a:p>
            <a:r>
              <a:rPr lang="ru-RU" dirty="0" smtClean="0"/>
              <a:t>синтез регуляторных молекул (</a:t>
            </a:r>
            <a:r>
              <a:rPr lang="ru-RU" dirty="0" smtClean="0">
                <a:hlinkClick r:id="rId10" tooltip="Гиббереллин"/>
              </a:rPr>
              <a:t>гиббереллины</a:t>
            </a:r>
            <a:r>
              <a:rPr lang="ru-RU" dirty="0" smtClean="0"/>
              <a:t>, </a:t>
            </a:r>
            <a:r>
              <a:rPr lang="ru-RU" dirty="0" err="1" smtClean="0">
                <a:hlinkClick r:id="rId11" tooltip="Цитокинин"/>
              </a:rPr>
              <a:t>цитокинины</a:t>
            </a:r>
            <a:r>
              <a:rPr lang="ru-RU" dirty="0" smtClean="0"/>
              <a:t>, </a:t>
            </a:r>
            <a:r>
              <a:rPr lang="ru-RU" dirty="0" smtClean="0">
                <a:hlinkClick r:id="rId12" tooltip="Абсцизовая кислота"/>
              </a:rPr>
              <a:t>АБК</a:t>
            </a:r>
            <a:r>
              <a:rPr lang="ru-RU" dirty="0" smtClean="0"/>
              <a:t> и др.);</a:t>
            </a:r>
          </a:p>
          <a:p>
            <a:r>
              <a:rPr lang="ru-RU" dirty="0" smtClean="0"/>
              <a:t>запасание железа, </a:t>
            </a:r>
            <a:r>
              <a:rPr lang="ru-RU" dirty="0" smtClean="0">
                <a:hlinkClick r:id="rId13" tooltip="Липиды"/>
              </a:rPr>
              <a:t>липидов</a:t>
            </a:r>
            <a:r>
              <a:rPr lang="ru-RU" dirty="0" smtClean="0"/>
              <a:t>, </a:t>
            </a:r>
            <a:r>
              <a:rPr lang="ru-RU" dirty="0" smtClean="0">
                <a:hlinkClick r:id="rId14" tooltip="Крахмал"/>
              </a:rPr>
              <a:t>крахмала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E:\ \цитология презентация\пластиды\30.07-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1" y="214290"/>
            <a:ext cx="8222183" cy="62865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77500" lnSpcReduction="20000"/>
          </a:bodyPr>
          <a:lstStyle/>
          <a:p>
            <a:r>
              <a:rPr lang="ru-RU" b="1" dirty="0" err="1" smtClean="0">
                <a:hlinkClick r:id="rId2" tooltip="Пропластиды (страница отсутствует)"/>
              </a:rPr>
              <a:t>Пропластиды</a:t>
            </a:r>
            <a:r>
              <a:rPr lang="ru-RU" dirty="0" smtClean="0"/>
              <a:t> — предшественники остальных типов пластид, присутствуют в </a:t>
            </a:r>
            <a:r>
              <a:rPr lang="ru-RU" dirty="0" err="1" smtClean="0"/>
              <a:t>меристематических</a:t>
            </a:r>
            <a:r>
              <a:rPr lang="ru-RU" dirty="0" smtClean="0"/>
              <a:t> клетках. </a:t>
            </a:r>
            <a:r>
              <a:rPr lang="ru-RU" dirty="0" err="1" smtClean="0"/>
              <a:t>Пропластиды</a:t>
            </a:r>
            <a:r>
              <a:rPr lang="ru-RU" dirty="0" smtClean="0"/>
              <a:t> имеют размеры от 0,2 до 1 мкм, что значительно меньше, чем размеры дифференцированных пластид</a:t>
            </a:r>
            <a:r>
              <a:rPr lang="ru-RU" baseline="30000" dirty="0" smtClean="0">
                <a:hlinkClick r:id="rId3"/>
              </a:rPr>
              <a:t>[1]</a:t>
            </a:r>
            <a:r>
              <a:rPr lang="ru-RU" dirty="0" smtClean="0"/>
              <a:t>. Внутренняя мембранная система развита слабо, содержат меньше рибосом чем дифференцированные пластиды</a:t>
            </a:r>
          </a:p>
          <a:p>
            <a:r>
              <a:rPr lang="ru-RU" b="1" dirty="0" smtClean="0">
                <a:hlinkClick r:id="rId4" tooltip="Лейкопласт"/>
              </a:rPr>
              <a:t>Лейкопласты</a:t>
            </a:r>
            <a:r>
              <a:rPr lang="ru-RU" dirty="0" smtClean="0"/>
              <a:t> — неокрашенные пластиды, Иногда под термином «лейкопласты» понимают любые неокрашенные пластиды, при этом выделяют следующие типы: </a:t>
            </a:r>
          </a:p>
          <a:p>
            <a:r>
              <a:rPr lang="ru-RU" dirty="0" smtClean="0"/>
              <a:t>амилопласты, </a:t>
            </a:r>
          </a:p>
          <a:p>
            <a:r>
              <a:rPr lang="ru-RU" dirty="0" smtClean="0"/>
              <a:t>элайопласты, </a:t>
            </a:r>
          </a:p>
          <a:p>
            <a:r>
              <a:rPr lang="ru-RU" dirty="0" err="1" smtClean="0"/>
              <a:t>протеинопласты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755576" y="476672"/>
            <a:ext cx="77048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По окраске и выполняемой функции выделяют следующие типы пластид: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86204"/>
            <a:ext cx="8640960" cy="6411147"/>
          </a:xfrm>
        </p:spPr>
      </p:pic>
    </p:spTree>
    <p:extLst>
      <p:ext uri="{BB962C8B-B14F-4D97-AF65-F5344CB8AC3E}">
        <p14:creationId xmlns:p14="http://schemas.microsoft.com/office/powerpoint/2010/main" val="292920120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12290" name="Picture 2" descr="E:\ \цитология презентация\пластиды\19_lejkoplas-m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59280" y="2428868"/>
            <a:ext cx="5570438" cy="4000528"/>
          </a:xfrm>
          <a:prstGeom prst="rect">
            <a:avLst/>
          </a:prstGeom>
          <a:noFill/>
        </p:spPr>
      </p:pic>
      <p:pic>
        <p:nvPicPr>
          <p:cNvPr id="5" name="Picture 2" descr="E:\ \цитология презентация\пластиды\13-008v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215" y="357166"/>
            <a:ext cx="4491673" cy="324804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832648"/>
          </a:xfrm>
        </p:spPr>
        <p:txBody>
          <a:bodyPr>
            <a:normAutofit/>
          </a:bodyPr>
          <a:lstStyle/>
          <a:p>
            <a:r>
              <a:rPr lang="ru-RU" b="1" dirty="0">
                <a:hlinkClick r:id="rId2" tooltip="Амилопласты"/>
              </a:rPr>
              <a:t>Амилопласты</a:t>
            </a:r>
            <a:r>
              <a:rPr lang="ru-RU" dirty="0"/>
              <a:t> — внешне похожи на </a:t>
            </a:r>
            <a:r>
              <a:rPr lang="ru-RU" dirty="0" err="1"/>
              <a:t>пропластиды</a:t>
            </a:r>
            <a:r>
              <a:rPr lang="ru-RU" dirty="0"/>
              <a:t>, но в строме содержатся гранулы крахмала. Амилопласты, как правило, присутствуют в запасающих органах растений, в частности в клубнях картофеля. </a:t>
            </a:r>
            <a:endParaRPr lang="ru-RU" dirty="0" smtClean="0"/>
          </a:p>
          <a:p>
            <a:r>
              <a:rPr lang="ru-RU" dirty="0" smtClean="0"/>
              <a:t>Амилопласты </a:t>
            </a:r>
            <a:r>
              <a:rPr lang="ru-RU" dirty="0"/>
              <a:t>высших растений могут превращаться в хлоропласты или хромопласты.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9529247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6025302"/>
          </a:xfrm>
        </p:spPr>
        <p:txBody>
          <a:bodyPr>
            <a:normAutofit fontScale="70000" lnSpcReduction="20000"/>
          </a:bodyPr>
          <a:lstStyle/>
          <a:p>
            <a:r>
              <a:rPr lang="ru-RU" b="1" dirty="0" smtClean="0">
                <a:hlinkClick r:id="rId2" tooltip="Элайопласты"/>
              </a:rPr>
              <a:t>Элайопласты</a:t>
            </a:r>
            <a:r>
              <a:rPr lang="ru-RU" dirty="0" smtClean="0"/>
              <a:t> — служат для запасания жиров.</a:t>
            </a:r>
          </a:p>
          <a:p>
            <a:r>
              <a:rPr lang="ru-RU" b="1" dirty="0" err="1" smtClean="0">
                <a:hlinkClick r:id="rId3" tooltip="Протеинопласты"/>
              </a:rPr>
              <a:t>Протеинопласты</a:t>
            </a:r>
            <a:r>
              <a:rPr lang="ru-RU" dirty="0" smtClean="0"/>
              <a:t> — служат для запасания белков.</a:t>
            </a:r>
          </a:p>
          <a:p>
            <a:r>
              <a:rPr lang="ru-RU" b="1" dirty="0" err="1" smtClean="0">
                <a:hlinkClick r:id="rId4" tooltip="Этиопласт"/>
              </a:rPr>
              <a:t>Этиопласты</a:t>
            </a:r>
            <a:r>
              <a:rPr lang="ru-RU" dirty="0" smtClean="0"/>
              <a:t>, или </a:t>
            </a:r>
            <a:r>
              <a:rPr lang="ru-RU" dirty="0" err="1" smtClean="0"/>
              <a:t>темновые</a:t>
            </a:r>
            <a:r>
              <a:rPr lang="ru-RU" dirty="0" smtClean="0"/>
              <a:t> пластиды, развиваются из </a:t>
            </a:r>
            <a:r>
              <a:rPr lang="ru-RU" dirty="0" err="1" smtClean="0"/>
              <a:t>пропластид</a:t>
            </a:r>
            <a:r>
              <a:rPr lang="ru-RU" dirty="0" smtClean="0"/>
              <a:t> в темноте, при освещении они превращаются в хлоропласты. В </a:t>
            </a:r>
            <a:r>
              <a:rPr lang="ru-RU" dirty="0" err="1" smtClean="0"/>
              <a:t>этиопластах</a:t>
            </a:r>
            <a:r>
              <a:rPr lang="ru-RU" dirty="0" smtClean="0"/>
              <a:t> </a:t>
            </a:r>
            <a:r>
              <a:rPr lang="ru-RU" dirty="0" err="1" smtClean="0"/>
              <a:t>отсутвует</a:t>
            </a:r>
            <a:r>
              <a:rPr lang="ru-RU" dirty="0" smtClean="0"/>
              <a:t> хлорофилл</a:t>
            </a:r>
          </a:p>
          <a:p>
            <a:r>
              <a:rPr lang="ru-RU" b="1" dirty="0" smtClean="0">
                <a:hlinkClick r:id="rId5" tooltip="Хлоропласт"/>
              </a:rPr>
              <a:t>Хлоропласты</a:t>
            </a:r>
            <a:r>
              <a:rPr lang="ru-RU" dirty="0" smtClean="0"/>
              <a:t> — зелёные пластиды, основной функцией которых является фотосинтез. Хлоропласты как правило имеют </a:t>
            </a:r>
            <a:r>
              <a:rPr lang="ru-RU" dirty="0" err="1" smtClean="0"/>
              <a:t>элипсовидную</a:t>
            </a:r>
            <a:r>
              <a:rPr lang="ru-RU" dirty="0" smtClean="0"/>
              <a:t> форму и длину от 5 до 8 мкм. Количество хлоропластов в клетке различно </a:t>
            </a:r>
          </a:p>
          <a:p>
            <a:r>
              <a:rPr lang="ru-RU" dirty="0" err="1" smtClean="0"/>
              <a:t>Spirogyra</a:t>
            </a:r>
            <a:r>
              <a:rPr lang="ru-RU" dirty="0" smtClean="0"/>
              <a:t> содержит единственный лентовидный хлоропласт. </a:t>
            </a:r>
          </a:p>
          <a:p>
            <a:r>
              <a:rPr lang="ru-RU" dirty="0" smtClean="0"/>
              <a:t>Хлоропласты имеют хорошо развитую </a:t>
            </a:r>
            <a:r>
              <a:rPr lang="ru-RU" dirty="0" err="1" smtClean="0"/>
              <a:t>эндомембранную</a:t>
            </a:r>
            <a:r>
              <a:rPr lang="ru-RU" dirty="0" smtClean="0"/>
              <a:t> систему, в которой выделяют </a:t>
            </a:r>
            <a:r>
              <a:rPr lang="ru-RU" dirty="0" err="1" smtClean="0"/>
              <a:t>тилакоиды</a:t>
            </a:r>
            <a:r>
              <a:rPr lang="ru-RU" dirty="0" smtClean="0"/>
              <a:t> стромы и стопки </a:t>
            </a:r>
            <a:r>
              <a:rPr lang="ru-RU" dirty="0" err="1" smtClean="0"/>
              <a:t>тилакоидов</a:t>
            </a:r>
            <a:r>
              <a:rPr lang="ru-RU" dirty="0" smtClean="0"/>
              <a:t> — граны.</a:t>
            </a:r>
          </a:p>
          <a:p>
            <a:r>
              <a:rPr lang="ru-RU" dirty="0" smtClean="0"/>
              <a:t> Зелёная окраска хлоропластов обусловлена высоким содержанием основного пигмента фотосинтеза —</a:t>
            </a:r>
            <a:r>
              <a:rPr lang="ru-RU" dirty="0" smtClean="0">
                <a:hlinkClick r:id="rId6" tooltip="Хлорофилл"/>
              </a:rPr>
              <a:t>хлорофилла</a:t>
            </a:r>
            <a:r>
              <a:rPr lang="ru-RU" dirty="0" smtClean="0"/>
              <a:t>. Помимо хлорофилла хлоропласты содержат различные </a:t>
            </a:r>
            <a:r>
              <a:rPr lang="ru-RU" dirty="0" err="1" smtClean="0"/>
              <a:t>каротиноиды</a:t>
            </a:r>
            <a:r>
              <a:rPr lang="ru-RU" dirty="0" smtClean="0"/>
              <a:t>.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74638"/>
            <a:ext cx="8856984" cy="6322714"/>
          </a:xfrm>
        </p:spPr>
      </p:pic>
    </p:spTree>
    <p:extLst>
      <p:ext uri="{BB962C8B-B14F-4D97-AF65-F5344CB8AC3E}">
        <p14:creationId xmlns:p14="http://schemas.microsoft.com/office/powerpoint/2010/main" val="350583955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88640"/>
            <a:ext cx="8712968" cy="6264696"/>
          </a:xfrm>
        </p:spPr>
      </p:pic>
    </p:spTree>
    <p:extLst>
      <p:ext uri="{BB962C8B-B14F-4D97-AF65-F5344CB8AC3E}">
        <p14:creationId xmlns:p14="http://schemas.microsoft.com/office/powerpoint/2010/main" val="66629440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>
                <a:hlinkClick r:id="rId2" tooltip="Хромопласт"/>
              </a:rPr>
              <a:t>Хромопласты</a:t>
            </a:r>
            <a:r>
              <a:rPr lang="ru-RU" dirty="0"/>
              <a:t> — пластиды, окрашенные в жёлтый, красный или оранжевый цвет. Хромопласты могут развиваться из </a:t>
            </a:r>
            <a:r>
              <a:rPr lang="ru-RU" dirty="0" err="1"/>
              <a:t>пропластид</a:t>
            </a:r>
            <a:r>
              <a:rPr lang="ru-RU" dirty="0"/>
              <a:t> или повторно дифференцироваться из хлоропластов; также хромопласты могут </a:t>
            </a:r>
            <a:r>
              <a:rPr lang="ru-RU" dirty="0" err="1"/>
              <a:t>редифференцироваться</a:t>
            </a:r>
            <a:r>
              <a:rPr lang="ru-RU" dirty="0"/>
              <a:t> в хлоропласты. Окраска хромопластов связана с накоплением в них </a:t>
            </a:r>
            <a:r>
              <a:rPr lang="ru-RU" dirty="0" err="1">
                <a:hlinkClick r:id="rId3" tooltip="Каротиноиды"/>
              </a:rPr>
              <a:t>каротиноидов</a:t>
            </a:r>
            <a:r>
              <a:rPr lang="ru-RU" dirty="0"/>
              <a:t>. Хромопласты определяют окраску осенних листьев, лепестков некоторых цветов (лютики, бархатцы), корнеплодов (морковь), созревших плодов (томат).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4792843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 descr="E:\ \цитология презентация\пластиды\0006-006-Stroenie-khloroplast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Фотосинтез. Хемосинтез</a:t>
            </a:r>
            <a:br>
              <a:rPr lang="ru-RU" dirty="0"/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55743" y="1556792"/>
            <a:ext cx="7915904" cy="4018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95208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25562"/>
          </a:xfrm>
        </p:spPr>
        <p:txBody>
          <a:bodyPr>
            <a:normAutofit fontScale="90000"/>
          </a:bodyPr>
          <a:lstStyle/>
          <a:p>
            <a:r>
              <a:rPr lang="ru-RU" dirty="0" err="1"/>
              <a:t>Темновая</a:t>
            </a:r>
            <a:r>
              <a:rPr lang="ru-RU" dirty="0"/>
              <a:t> фаза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Эта </a:t>
            </a:r>
            <a:r>
              <a:rPr lang="ru-RU" dirty="0"/>
              <a:t>фаза протекает в строме хлоропласта. Для ее реакций не нужна энергия света, поэтому они происходят не только на свету, но и в темноте. Реакции </a:t>
            </a:r>
            <a:r>
              <a:rPr lang="ru-RU" dirty="0" err="1"/>
              <a:t>темновой</a:t>
            </a:r>
            <a:r>
              <a:rPr lang="ru-RU" dirty="0"/>
              <a:t> фазы представляют собой цепочку последовательных преобразований углекислого газа (поступает из воздуха), приводящую к образованию глюкозы и других органических веществ.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1840905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336704"/>
          </a:xfrm>
        </p:spPr>
        <p:txBody>
          <a:bodyPr>
            <a:normAutofit fontScale="85000" lnSpcReduction="10000"/>
          </a:bodyPr>
          <a:lstStyle/>
          <a:p>
            <a:r>
              <a:rPr lang="ru-RU" dirty="0"/>
              <a:t>Первая реакция в этой цепочке — фиксация углекислого газа; акцептором углекислого газа является </a:t>
            </a:r>
            <a:r>
              <a:rPr lang="ru-RU" dirty="0" err="1"/>
              <a:t>пятиуглеродный</a:t>
            </a:r>
            <a:r>
              <a:rPr lang="ru-RU" dirty="0"/>
              <a:t> сахар </a:t>
            </a:r>
            <a:r>
              <a:rPr lang="ru-RU" dirty="0" err="1"/>
              <a:t>рибулозобифосфат</a:t>
            </a:r>
            <a:r>
              <a:rPr lang="ru-RU" dirty="0"/>
              <a:t> (</a:t>
            </a:r>
            <a:r>
              <a:rPr lang="ru-RU" dirty="0" err="1"/>
              <a:t>РиБФ</a:t>
            </a:r>
            <a:r>
              <a:rPr lang="ru-RU" dirty="0"/>
              <a:t>); катализирует реакцию фермент </a:t>
            </a:r>
            <a:r>
              <a:rPr lang="ru-RU" dirty="0" err="1"/>
              <a:t>рибулозобифосфат</a:t>
            </a:r>
            <a:r>
              <a:rPr lang="ru-RU" dirty="0"/>
              <a:t>-карбоксилаза (</a:t>
            </a:r>
            <a:r>
              <a:rPr lang="ru-RU" dirty="0" err="1"/>
              <a:t>РиБФ</a:t>
            </a:r>
            <a:r>
              <a:rPr lang="ru-RU" dirty="0"/>
              <a:t>-карбоксилаза). В результате </a:t>
            </a:r>
            <a:r>
              <a:rPr lang="ru-RU" dirty="0" err="1"/>
              <a:t>карбоксилирования</a:t>
            </a:r>
            <a:r>
              <a:rPr lang="ru-RU" dirty="0"/>
              <a:t> </a:t>
            </a:r>
            <a:r>
              <a:rPr lang="ru-RU" dirty="0" err="1"/>
              <a:t>рибулозобисфосфата</a:t>
            </a:r>
            <a:r>
              <a:rPr lang="ru-RU" dirty="0"/>
              <a:t> образуется неустойчивое </a:t>
            </a:r>
            <a:r>
              <a:rPr lang="ru-RU" dirty="0" err="1"/>
              <a:t>шестиуглеродное</a:t>
            </a:r>
            <a:r>
              <a:rPr lang="ru-RU" dirty="0"/>
              <a:t> соединение, которое сразу же распадается на две молекулы фосфоглицериновой кислоты (ФГК). Затем происходит цикл реакций, в которых через ряд промежуточных продуктов фосфоглицериновая кислота преобразуется в глюкозу. В этих реакциях используются энергии АТФ и НАДФ·Н2, образованных в световую фазу; цикл этих реакций получил название «цикл Кальвина»:</a:t>
            </a:r>
          </a:p>
        </p:txBody>
      </p:sp>
    </p:spTree>
    <p:extLst>
      <p:ext uri="{BB962C8B-B14F-4D97-AF65-F5344CB8AC3E}">
        <p14:creationId xmlns:p14="http://schemas.microsoft.com/office/powerpoint/2010/main" val="35672554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579296" cy="1143000"/>
          </a:xfrm>
        </p:spPr>
        <p:txBody>
          <a:bodyPr>
            <a:normAutofit fontScale="90000"/>
          </a:bodyPr>
          <a:lstStyle/>
          <a:p>
            <a:r>
              <a:rPr lang="ru-RU" dirty="0"/>
              <a:t>6СО2 + 24Н+ + АТФ → С6Н12О6 + 6Н2О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5251722"/>
          </a:xfrm>
        </p:spPr>
        <p:txBody>
          <a:bodyPr>
            <a:normAutofit/>
          </a:bodyPr>
          <a:lstStyle/>
          <a:p>
            <a:r>
              <a:rPr lang="ru-RU" dirty="0" smtClean="0"/>
              <a:t>Кроме </a:t>
            </a:r>
            <a:r>
              <a:rPr lang="ru-RU" dirty="0"/>
              <a:t>глюкозы, в процессе фотосинтеза образуются другие мономеры сложных органических соединений — аминокислоты, глицерин и жирные кислоты, нуклеотиды. В настоящее время различают два типа фотосинтеза: С3- и С4-фотосинтез.</a:t>
            </a:r>
          </a:p>
          <a:p>
            <a:r>
              <a:rPr lang="ru-RU" dirty="0"/>
              <a:t>С3-фотосинтез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5347099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3528" y="274638"/>
            <a:ext cx="8496944" cy="6250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78842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fontScale="85000" lnSpcReduction="10000"/>
          </a:bodyPr>
          <a:lstStyle/>
          <a:p>
            <a:r>
              <a:rPr lang="ru-RU" dirty="0"/>
              <a:t>Это тип фотосинтеза, при котором первым продуктом являются </a:t>
            </a:r>
            <a:r>
              <a:rPr lang="ru-RU" dirty="0" err="1"/>
              <a:t>трехуглеродные</a:t>
            </a:r>
            <a:r>
              <a:rPr lang="ru-RU" dirty="0"/>
              <a:t> (С3) соединения. С3-фотосинтез был открыт раньше С4-фотосинтеза (М. Кальвин). Именно С3-фотосинтез описан выше, в рубрике «</a:t>
            </a:r>
            <a:r>
              <a:rPr lang="ru-RU" dirty="0" err="1"/>
              <a:t>Темновая</a:t>
            </a:r>
            <a:r>
              <a:rPr lang="ru-RU" dirty="0"/>
              <a:t> фаза». Характерные особенности С3-фотосинтеза: 1) акцептором углекислого газа является </a:t>
            </a:r>
            <a:r>
              <a:rPr lang="ru-RU" dirty="0" err="1"/>
              <a:t>РиБФ</a:t>
            </a:r>
            <a:r>
              <a:rPr lang="ru-RU" dirty="0"/>
              <a:t>, 2) реакцию </a:t>
            </a:r>
            <a:r>
              <a:rPr lang="ru-RU" dirty="0" err="1"/>
              <a:t>карбоксилирования</a:t>
            </a:r>
            <a:r>
              <a:rPr lang="ru-RU" dirty="0"/>
              <a:t> </a:t>
            </a:r>
            <a:r>
              <a:rPr lang="ru-RU" dirty="0" err="1"/>
              <a:t>РиБФ</a:t>
            </a:r>
            <a:r>
              <a:rPr lang="ru-RU" dirty="0"/>
              <a:t> катализирует </a:t>
            </a:r>
            <a:r>
              <a:rPr lang="ru-RU" dirty="0" err="1"/>
              <a:t>РиБФ</a:t>
            </a:r>
            <a:r>
              <a:rPr lang="ru-RU" dirty="0"/>
              <a:t>-карбоксилаза, 3) в результате </a:t>
            </a:r>
            <a:r>
              <a:rPr lang="ru-RU" dirty="0" err="1"/>
              <a:t>карбоксилирования</a:t>
            </a:r>
            <a:r>
              <a:rPr lang="ru-RU" dirty="0"/>
              <a:t> </a:t>
            </a:r>
            <a:r>
              <a:rPr lang="ru-RU" dirty="0" err="1"/>
              <a:t>РиБФ</a:t>
            </a:r>
            <a:r>
              <a:rPr lang="ru-RU" dirty="0"/>
              <a:t> образуется </a:t>
            </a:r>
            <a:r>
              <a:rPr lang="ru-RU" dirty="0" err="1"/>
              <a:t>шестиуглеродное</a:t>
            </a:r>
            <a:r>
              <a:rPr lang="ru-RU" dirty="0"/>
              <a:t> соединение, которое распадается на две ФГК. ФГК восстанавливается до </a:t>
            </a:r>
            <a:r>
              <a:rPr lang="ru-RU" dirty="0" err="1"/>
              <a:t>триозофосфатов</a:t>
            </a:r>
            <a:r>
              <a:rPr lang="ru-RU" dirty="0"/>
              <a:t> (ТФ). Часть ТФ идет на регенерацию </a:t>
            </a:r>
            <a:r>
              <a:rPr lang="ru-RU" dirty="0" err="1"/>
              <a:t>РиБФ</a:t>
            </a:r>
            <a:r>
              <a:rPr lang="ru-RU" dirty="0"/>
              <a:t>, часть превращается в глюкозу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5054258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274638"/>
            <a:ext cx="7211144" cy="6394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139822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/>
              <a:t>Фотодыхание</a:t>
            </a:r>
            <a:r>
              <a:rPr lang="ru-RU" dirty="0"/>
              <a:t>: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1 </a:t>
            </a:r>
            <a:r>
              <a:rPr lang="ru-RU" dirty="0"/>
              <a:t>— хлоропласт; 2 — </a:t>
            </a:r>
            <a:r>
              <a:rPr lang="ru-RU" dirty="0" err="1"/>
              <a:t>пероксисома</a:t>
            </a:r>
            <a:r>
              <a:rPr lang="ru-RU" dirty="0"/>
              <a:t>; 3 — митохондрия.</a:t>
            </a:r>
          </a:p>
          <a:p>
            <a:r>
              <a:rPr lang="ru-RU" dirty="0"/>
              <a:t>Это </a:t>
            </a:r>
            <a:r>
              <a:rPr lang="ru-RU" dirty="0" err="1"/>
              <a:t>светозависимое</a:t>
            </a:r>
            <a:r>
              <a:rPr lang="ru-RU" dirty="0"/>
              <a:t> поглощение кислорода и выделение углекислого газа. Еще в начале прошлого века было установлено, что кислород подавляет фотосинтез. Как оказалось, для </a:t>
            </a:r>
            <a:r>
              <a:rPr lang="ru-RU" dirty="0" err="1"/>
              <a:t>РиБФ</a:t>
            </a:r>
            <a:r>
              <a:rPr lang="ru-RU" dirty="0"/>
              <a:t>-карбоксилазы субстратом может быть не только углекислый газ, но и кислород:</a:t>
            </a:r>
          </a:p>
          <a:p>
            <a:r>
              <a:rPr lang="ru-RU" dirty="0"/>
              <a:t>О2 + </a:t>
            </a:r>
            <a:r>
              <a:rPr lang="ru-RU" dirty="0" err="1"/>
              <a:t>РиБФ</a:t>
            </a:r>
            <a:r>
              <a:rPr lang="ru-RU" dirty="0"/>
              <a:t> → </a:t>
            </a:r>
            <a:r>
              <a:rPr lang="ru-RU" dirty="0" err="1"/>
              <a:t>фосфогликолат</a:t>
            </a:r>
            <a:r>
              <a:rPr lang="ru-RU" dirty="0"/>
              <a:t> (2С) + ФГК (3С).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6271179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Значение фотосинтеза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Благодаря </a:t>
            </a:r>
            <a:r>
              <a:rPr lang="ru-RU" dirty="0"/>
              <a:t>фотосинтезу, ежегодно из атмосферы поглощаются миллиарды тонн углекислого газа, выделяются миллиарды тонн кислорода; фотосинтез является основным источником образования органических веществ. Из кислорода образуется озоновый слой, защищающий живые организмы от коротковолновой ультрафиолетовой радиации.</a:t>
            </a:r>
          </a:p>
          <a:p>
            <a:r>
              <a:rPr lang="ru-RU" dirty="0"/>
              <a:t>При фотосинтезе зеленый лист использует лишь около 1% падающей на него солнечной энергии, продуктивность составляет около 1 г органического вещества на 1 м2 поверхности в час.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9670054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Хемосинтез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Синтез </a:t>
            </a:r>
            <a:r>
              <a:rPr lang="ru-RU" dirty="0"/>
              <a:t>органических соединений из углекислого газа и воды, осуществляемый не за счет энергии света, а за счет энергии окисления неорганических веществ, называется хемосинтезом. К </a:t>
            </a:r>
            <a:r>
              <a:rPr lang="ru-RU" dirty="0" err="1"/>
              <a:t>хемосинтезирующим</a:t>
            </a:r>
            <a:r>
              <a:rPr lang="ru-RU" dirty="0"/>
              <a:t> организмам относятся некоторые виды бактерий.</a:t>
            </a:r>
          </a:p>
          <a:p>
            <a:r>
              <a:rPr lang="ru-RU" dirty="0"/>
              <a:t>Нитрифицирующие бактерии окисляют аммиак до азотистой, а затем до азотной кислоты (NH3 → HNO2 → HNO3).</a:t>
            </a:r>
          </a:p>
          <a:p>
            <a:r>
              <a:rPr lang="ru-RU" dirty="0"/>
              <a:t>Железобактерии превращают закисное железо в окисное (Fe2+ → Fe3+).</a:t>
            </a:r>
          </a:p>
          <a:p>
            <a:r>
              <a:rPr lang="ru-RU" dirty="0"/>
              <a:t>Серобактерии окисляют сероводород до серы или серной кислоты (H2S + ½O2 → S + H2O, H2S + 2O2 → H2SO4).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7633509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673</Words>
  <Application>Microsoft Office PowerPoint</Application>
  <PresentationFormat>Экран (4:3)</PresentationFormat>
  <Paragraphs>77</Paragraphs>
  <Slides>43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43</vt:i4>
      </vt:variant>
    </vt:vector>
  </HeadingPairs>
  <TitlesOfParts>
    <vt:vector size="47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Содержание </vt:lpstr>
      <vt:lpstr>Презентация PowerPoint</vt:lpstr>
      <vt:lpstr>Презентация PowerPoint</vt:lpstr>
      <vt:lpstr>Презентация PowerPoint</vt:lpstr>
      <vt:lpstr>Презентация PowerPoint</vt:lpstr>
      <vt:lpstr>Общие черты строения пластид высших растений </vt:lpstr>
      <vt:lpstr>Презентация PowerPoint</vt:lpstr>
      <vt:lpstr>Презентация PowerPoint</vt:lpstr>
      <vt:lpstr>Презентация PowerPoint</vt:lpstr>
      <vt:lpstr>Эндомембранная система пластид</vt:lpstr>
      <vt:lpstr>Презентация PowerPoint</vt:lpstr>
      <vt:lpstr>Презентация PowerPoint</vt:lpstr>
      <vt:lpstr>Геном и белоксинтезирующая система пластид высших растений </vt:lpstr>
      <vt:lpstr>Презентация PowerPoint</vt:lpstr>
      <vt:lpstr>Презентация PowerPoint</vt:lpstr>
      <vt:lpstr>Презентация PowerPoint</vt:lpstr>
      <vt:lpstr>Презентация PowerPoint</vt:lpstr>
      <vt:lpstr>Размножение и наследование пластид высших растений </vt:lpstr>
      <vt:lpstr>Презентация PowerPoint</vt:lpstr>
      <vt:lpstr>Функции пластид высших растений и их разнообразие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Фотосинтез. Хемосинтез </vt:lpstr>
      <vt:lpstr>Темновая фаза </vt:lpstr>
      <vt:lpstr>Презентация PowerPoint</vt:lpstr>
      <vt:lpstr>6СО2 + 24Н+ + АТФ → С6Н12О6 + 6Н2О</vt:lpstr>
      <vt:lpstr>Презентация PowerPoint</vt:lpstr>
      <vt:lpstr>Презентация PowerPoint</vt:lpstr>
      <vt:lpstr>Презентация PowerPoint</vt:lpstr>
      <vt:lpstr>Фотодыхание: </vt:lpstr>
      <vt:lpstr>Значение фотосинтеза </vt:lpstr>
      <vt:lpstr>Хемосинтез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ГулДУ</dc:creator>
  <cp:lastModifiedBy>Пользователь</cp:lastModifiedBy>
  <cp:revision>17</cp:revision>
  <dcterms:created xsi:type="dcterms:W3CDTF">2017-10-16T06:17:23Z</dcterms:created>
  <dcterms:modified xsi:type="dcterms:W3CDTF">2017-10-17T06:13:25Z</dcterms:modified>
</cp:coreProperties>
</file>